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0" r:id="rId8"/>
    <p:sldId id="262" r:id="rId9"/>
    <p:sldId id="261"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F835588-1C74-40EF-A548-9F1F2A51F166}" type="datetimeFigureOut">
              <a:rPr lang="en-AU" smtClean="0"/>
              <a:t>26/07/2017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346210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35588-1C74-40EF-A548-9F1F2A51F166}" type="datetimeFigureOut">
              <a:rPr lang="en-AU" smtClean="0"/>
              <a:t>26/07/2017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98210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35588-1C74-40EF-A548-9F1F2A51F166}" type="datetimeFigureOut">
              <a:rPr lang="en-AU" smtClean="0"/>
              <a:t>26/07/2017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207496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35588-1C74-40EF-A548-9F1F2A51F166}" type="datetimeFigureOut">
              <a:rPr lang="en-AU" smtClean="0"/>
              <a:t>26/07/2017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352945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35588-1C74-40EF-A548-9F1F2A51F166}" type="datetimeFigureOut">
              <a:rPr lang="en-AU" smtClean="0"/>
              <a:t>26/07/2017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151446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F835588-1C74-40EF-A548-9F1F2A51F166}" type="datetimeFigureOut">
              <a:rPr lang="en-AU" smtClean="0"/>
              <a:t>26/07/2017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383440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F835588-1C74-40EF-A548-9F1F2A51F166}" type="datetimeFigureOut">
              <a:rPr lang="en-AU" smtClean="0"/>
              <a:t>26/07/2017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10066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F835588-1C74-40EF-A548-9F1F2A51F166}" type="datetimeFigureOut">
              <a:rPr lang="en-AU" smtClean="0"/>
              <a:t>26/07/2017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215537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35588-1C74-40EF-A548-9F1F2A51F166}" type="datetimeFigureOut">
              <a:rPr lang="en-AU" smtClean="0"/>
              <a:t>26/07/2017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23545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35588-1C74-40EF-A548-9F1F2A51F166}" type="datetimeFigureOut">
              <a:rPr lang="en-AU" smtClean="0"/>
              <a:t>26/07/2017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61930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35588-1C74-40EF-A548-9F1F2A51F166}" type="datetimeFigureOut">
              <a:rPr lang="en-AU" smtClean="0"/>
              <a:t>26/07/2017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660A3E-953B-42C7-9258-0878ADEA39CE}" type="slidenum">
              <a:rPr lang="en-AU" smtClean="0"/>
              <a:t>‹#›</a:t>
            </a:fld>
            <a:endParaRPr lang="en-AU"/>
          </a:p>
        </p:txBody>
      </p:sp>
    </p:spTree>
    <p:extLst>
      <p:ext uri="{BB962C8B-B14F-4D97-AF65-F5344CB8AC3E}">
        <p14:creationId xmlns:p14="http://schemas.microsoft.com/office/powerpoint/2010/main" val="312903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35588-1C74-40EF-A548-9F1F2A51F166}" type="datetimeFigureOut">
              <a:rPr lang="en-AU" smtClean="0"/>
              <a:t>26/07/2017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60A3E-953B-42C7-9258-0878ADEA39CE}" type="slidenum">
              <a:rPr lang="en-AU" smtClean="0"/>
              <a:t>‹#›</a:t>
            </a:fld>
            <a:endParaRPr lang="en-AU"/>
          </a:p>
        </p:txBody>
      </p:sp>
    </p:spTree>
    <p:extLst>
      <p:ext uri="{BB962C8B-B14F-4D97-AF65-F5344CB8AC3E}">
        <p14:creationId xmlns:p14="http://schemas.microsoft.com/office/powerpoint/2010/main" val="1350489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ctrTitle"/>
          </p:nvPr>
        </p:nvSpPr>
        <p:spPr/>
        <p:txBody>
          <a:bodyPr>
            <a:normAutofit/>
          </a:bodyPr>
          <a:lstStyle/>
          <a:p>
            <a:r>
              <a:rPr lang="en-AU" sz="6600" b="1" dirty="0" smtClean="0">
                <a:solidFill>
                  <a:schemeClr val="bg1"/>
                </a:solidFill>
                <a:latin typeface="Blackadder ITC" panose="04020505051007020D02" pitchFamily="82" charset="0"/>
              </a:rPr>
              <a:t>Heroes and Villains</a:t>
            </a:r>
            <a:endParaRPr lang="en-AU" sz="6600" b="1" dirty="0">
              <a:solidFill>
                <a:schemeClr val="bg1"/>
              </a:solidFill>
              <a:latin typeface="Blackadder ITC" panose="04020505051007020D02" pitchFamily="82" charset="0"/>
            </a:endParaRPr>
          </a:p>
        </p:txBody>
      </p:sp>
      <p:sp>
        <p:nvSpPr>
          <p:cNvPr id="3" name="Subtitle 2"/>
          <p:cNvSpPr>
            <a:spLocks noGrp="1"/>
          </p:cNvSpPr>
          <p:nvPr>
            <p:ph type="subTitle" idx="1"/>
          </p:nvPr>
        </p:nvSpPr>
        <p:spPr/>
        <p:txBody>
          <a:bodyPr>
            <a:normAutofit/>
          </a:bodyPr>
          <a:lstStyle/>
          <a:p>
            <a:r>
              <a:rPr lang="en-AU" sz="6000" b="1" dirty="0" smtClean="0">
                <a:solidFill>
                  <a:schemeClr val="bg1"/>
                </a:solidFill>
                <a:latin typeface="Blackadder ITC" panose="04020505051007020D02" pitchFamily="82" charset="0"/>
              </a:rPr>
              <a:t>in fantasy texts</a:t>
            </a:r>
            <a:endParaRPr lang="en-AU" sz="6000" b="1"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3711579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ANTAGONISTS</a:t>
            </a:r>
            <a:endParaRPr lang="en-AU" b="1" dirty="0">
              <a:solidFill>
                <a:schemeClr val="bg1"/>
              </a:solidFill>
            </a:endParaRPr>
          </a:p>
        </p:txBody>
      </p:sp>
      <p:sp>
        <p:nvSpPr>
          <p:cNvPr id="4" name="Content Placeholder 3"/>
          <p:cNvSpPr>
            <a:spLocks noGrp="1"/>
          </p:cNvSpPr>
          <p:nvPr>
            <p:ph sz="half" idx="2"/>
          </p:nvPr>
        </p:nvSpPr>
        <p:spPr>
          <a:xfrm>
            <a:off x="467544" y="1412776"/>
            <a:ext cx="3816424" cy="4320480"/>
          </a:xfrm>
          <a:solidFill>
            <a:schemeClr val="tx1"/>
          </a:solidFill>
        </p:spPr>
        <p:txBody>
          <a:bodyPr>
            <a:normAutofit/>
          </a:bodyPr>
          <a:lstStyle/>
          <a:p>
            <a:pPr marL="514350" indent="-514350">
              <a:buFont typeface="+mj-lt"/>
              <a:buAutoNum type="arabicPeriod"/>
            </a:pPr>
            <a:r>
              <a:rPr lang="en-AU" dirty="0" smtClean="0">
                <a:solidFill>
                  <a:schemeClr val="bg1"/>
                </a:solidFill>
              </a:rPr>
              <a:t>Name </a:t>
            </a:r>
            <a:r>
              <a:rPr lang="en-AU" dirty="0">
                <a:solidFill>
                  <a:schemeClr val="bg1"/>
                </a:solidFill>
              </a:rPr>
              <a:t>as many fantasy villains as you can.</a:t>
            </a:r>
          </a:p>
          <a:p>
            <a:pPr marL="514350" indent="-514350">
              <a:buFont typeface="+mj-lt"/>
              <a:buAutoNum type="arabicPeriod"/>
            </a:pPr>
            <a:r>
              <a:rPr lang="en-AU" dirty="0">
                <a:solidFill>
                  <a:schemeClr val="bg1"/>
                </a:solidFill>
              </a:rPr>
              <a:t>Who is your favourite fantasy villain?  Why?</a:t>
            </a:r>
          </a:p>
          <a:p>
            <a:pPr marL="514350" indent="-514350">
              <a:buFont typeface="+mj-lt"/>
              <a:buAutoNum type="arabicPeriod"/>
            </a:pPr>
            <a:r>
              <a:rPr lang="en-AU" dirty="0">
                <a:solidFill>
                  <a:schemeClr val="bg1"/>
                </a:solidFill>
              </a:rPr>
              <a:t>Identify one fantasy antagonist that you almost feel sorry for at times?  Why</a:t>
            </a:r>
            <a:r>
              <a:rPr lang="en-AU" dirty="0" smtClean="0">
                <a:solidFill>
                  <a:schemeClr val="bg1"/>
                </a:solidFill>
              </a:rPr>
              <a:t>?</a:t>
            </a:r>
            <a:endParaRPr lang="en-AU"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9" y="1772815"/>
            <a:ext cx="4494076" cy="4044669"/>
          </a:xfrm>
          <a:prstGeom prst="rect">
            <a:avLst/>
          </a:prstGeom>
          <a:ln>
            <a:noFill/>
          </a:ln>
          <a:effectLst>
            <a:softEdge rad="112500"/>
          </a:effectLst>
        </p:spPr>
      </p:pic>
    </p:spTree>
    <p:extLst>
      <p:ext uri="{BB962C8B-B14F-4D97-AF65-F5344CB8AC3E}">
        <p14:creationId xmlns:p14="http://schemas.microsoft.com/office/powerpoint/2010/main" val="3113185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LEARNING GOALS</a:t>
            </a:r>
            <a:endParaRPr lang="en-AU" b="1" dirty="0">
              <a:solidFill>
                <a:schemeClr val="bg1"/>
              </a:solidFill>
            </a:endParaRPr>
          </a:p>
        </p:txBody>
      </p:sp>
      <p:sp>
        <p:nvSpPr>
          <p:cNvPr id="4" name="Content Placeholder 3"/>
          <p:cNvSpPr>
            <a:spLocks noGrp="1"/>
          </p:cNvSpPr>
          <p:nvPr>
            <p:ph sz="half" idx="2"/>
          </p:nvPr>
        </p:nvSpPr>
        <p:spPr>
          <a:xfrm>
            <a:off x="467544" y="1412776"/>
            <a:ext cx="6408712" cy="4525963"/>
          </a:xfrm>
          <a:solidFill>
            <a:schemeClr val="tx1"/>
          </a:solidFill>
        </p:spPr>
        <p:txBody>
          <a:bodyPr>
            <a:normAutofit fontScale="92500"/>
          </a:bodyPr>
          <a:lstStyle/>
          <a:p>
            <a:pPr marL="0" indent="0">
              <a:buNone/>
            </a:pPr>
            <a:r>
              <a:rPr lang="en-AU" b="1" dirty="0">
                <a:solidFill>
                  <a:schemeClr val="bg1"/>
                </a:solidFill>
              </a:rPr>
              <a:t>DRIVING </a:t>
            </a:r>
            <a:r>
              <a:rPr lang="en-AU" b="1" dirty="0" smtClean="0">
                <a:solidFill>
                  <a:schemeClr val="bg1"/>
                </a:solidFill>
              </a:rPr>
              <a:t>QUESTIONS</a:t>
            </a:r>
          </a:p>
          <a:p>
            <a:pPr marL="0" indent="0">
              <a:buNone/>
            </a:pPr>
            <a:endParaRPr lang="en-AU" b="1" dirty="0">
              <a:solidFill>
                <a:schemeClr val="bg1"/>
              </a:solidFill>
            </a:endParaRPr>
          </a:p>
          <a:p>
            <a:r>
              <a:rPr lang="en-AU" dirty="0">
                <a:solidFill>
                  <a:schemeClr val="bg1"/>
                </a:solidFill>
              </a:rPr>
              <a:t>What is a protagonist</a:t>
            </a:r>
            <a:r>
              <a:rPr lang="en-AU" dirty="0" smtClean="0">
                <a:solidFill>
                  <a:schemeClr val="bg1"/>
                </a:solidFill>
              </a:rPr>
              <a:t>?</a:t>
            </a:r>
          </a:p>
          <a:p>
            <a:r>
              <a:rPr lang="en-AU" dirty="0" smtClean="0">
                <a:solidFill>
                  <a:schemeClr val="bg1"/>
                </a:solidFill>
              </a:rPr>
              <a:t>​</a:t>
            </a:r>
            <a:r>
              <a:rPr lang="en-AU" dirty="0">
                <a:solidFill>
                  <a:schemeClr val="bg1"/>
                </a:solidFill>
              </a:rPr>
              <a:t>What is an antagonist</a:t>
            </a:r>
            <a:r>
              <a:rPr lang="en-AU" dirty="0" smtClean="0">
                <a:solidFill>
                  <a:schemeClr val="bg1"/>
                </a:solidFill>
              </a:rPr>
              <a:t>?</a:t>
            </a:r>
          </a:p>
          <a:p>
            <a:r>
              <a:rPr lang="en-AU" dirty="0" smtClean="0">
                <a:solidFill>
                  <a:schemeClr val="bg1"/>
                </a:solidFill>
              </a:rPr>
              <a:t>​</a:t>
            </a:r>
            <a:r>
              <a:rPr lang="en-AU" dirty="0">
                <a:solidFill>
                  <a:schemeClr val="bg1"/>
                </a:solidFill>
              </a:rPr>
              <a:t>What is character development</a:t>
            </a:r>
            <a:r>
              <a:rPr lang="en-AU" dirty="0" smtClean="0">
                <a:solidFill>
                  <a:schemeClr val="bg1"/>
                </a:solidFill>
              </a:rPr>
              <a:t>?</a:t>
            </a:r>
          </a:p>
          <a:p>
            <a:r>
              <a:rPr lang="en-AU" dirty="0" smtClean="0">
                <a:solidFill>
                  <a:schemeClr val="bg1"/>
                </a:solidFill>
              </a:rPr>
              <a:t>​</a:t>
            </a:r>
            <a:r>
              <a:rPr lang="en-AU" dirty="0">
                <a:solidFill>
                  <a:schemeClr val="bg1"/>
                </a:solidFill>
              </a:rPr>
              <a:t>What is a hero in fantasy </a:t>
            </a:r>
            <a:r>
              <a:rPr lang="en-AU" dirty="0" smtClean="0">
                <a:solidFill>
                  <a:schemeClr val="bg1"/>
                </a:solidFill>
              </a:rPr>
              <a:t>fiction?</a:t>
            </a:r>
          </a:p>
          <a:p>
            <a:r>
              <a:rPr lang="en-AU" dirty="0" smtClean="0">
                <a:solidFill>
                  <a:schemeClr val="bg1"/>
                </a:solidFill>
              </a:rPr>
              <a:t>What is an anti-hero?</a:t>
            </a:r>
          </a:p>
          <a:p>
            <a:r>
              <a:rPr lang="en-AU" dirty="0" smtClean="0">
                <a:solidFill>
                  <a:schemeClr val="bg1"/>
                </a:solidFill>
              </a:rPr>
              <a:t>What </a:t>
            </a:r>
            <a:r>
              <a:rPr lang="en-AU" dirty="0">
                <a:solidFill>
                  <a:schemeClr val="bg1"/>
                </a:solidFill>
              </a:rPr>
              <a:t>kinds of villains are in fantasy fiction?</a:t>
            </a:r>
            <a:br>
              <a:rPr lang="en-AU" dirty="0">
                <a:solidFill>
                  <a:schemeClr val="bg1"/>
                </a:solidFill>
              </a:rPr>
            </a:br>
            <a:endParaRPr lang="en-AU" dirty="0">
              <a:solidFill>
                <a:schemeClr val="bg1"/>
              </a:solidFill>
            </a:endParaRPr>
          </a:p>
        </p:txBody>
      </p:sp>
    </p:spTree>
    <p:extLst>
      <p:ext uri="{BB962C8B-B14F-4D97-AF65-F5344CB8AC3E}">
        <p14:creationId xmlns:p14="http://schemas.microsoft.com/office/powerpoint/2010/main" val="843128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PROTAGONISTS</a:t>
            </a:r>
            <a:endParaRPr lang="en-AU" b="1" dirty="0">
              <a:solidFill>
                <a:schemeClr val="bg1"/>
              </a:solidFill>
            </a:endParaRPr>
          </a:p>
        </p:txBody>
      </p:sp>
      <p:sp>
        <p:nvSpPr>
          <p:cNvPr id="4" name="Content Placeholder 3"/>
          <p:cNvSpPr>
            <a:spLocks noGrp="1"/>
          </p:cNvSpPr>
          <p:nvPr>
            <p:ph sz="half" idx="2"/>
          </p:nvPr>
        </p:nvSpPr>
        <p:spPr>
          <a:xfrm>
            <a:off x="467544" y="1412776"/>
            <a:ext cx="8218884" cy="1152128"/>
          </a:xfrm>
          <a:solidFill>
            <a:schemeClr val="tx1"/>
          </a:solidFill>
        </p:spPr>
        <p:txBody>
          <a:bodyPr>
            <a:normAutofit fontScale="92500" lnSpcReduction="20000"/>
          </a:bodyPr>
          <a:lstStyle/>
          <a:p>
            <a:pPr marL="0" indent="0">
              <a:buNone/>
            </a:pPr>
            <a:r>
              <a:rPr lang="en-AU" dirty="0" smtClean="0">
                <a:solidFill>
                  <a:schemeClr val="bg1"/>
                </a:solidFill>
              </a:rPr>
              <a:t>A </a:t>
            </a:r>
            <a:r>
              <a:rPr lang="en-AU" u="sng" dirty="0">
                <a:solidFill>
                  <a:schemeClr val="bg1"/>
                </a:solidFill>
              </a:rPr>
              <a:t>pro</a:t>
            </a:r>
            <a:r>
              <a:rPr lang="en-AU" dirty="0">
                <a:solidFill>
                  <a:schemeClr val="bg1"/>
                </a:solidFill>
              </a:rPr>
              <a:t>tagonist is the </a:t>
            </a:r>
            <a:r>
              <a:rPr lang="en-AU" b="1" i="1" dirty="0" smtClean="0">
                <a:solidFill>
                  <a:schemeClr val="bg1"/>
                </a:solidFill>
              </a:rPr>
              <a:t>main</a:t>
            </a:r>
            <a:r>
              <a:rPr lang="en-AU" dirty="0" smtClean="0">
                <a:solidFill>
                  <a:schemeClr val="bg1"/>
                </a:solidFill>
              </a:rPr>
              <a:t> character </a:t>
            </a:r>
            <a:r>
              <a:rPr lang="en-AU" dirty="0">
                <a:solidFill>
                  <a:schemeClr val="bg1"/>
                </a:solidFill>
              </a:rPr>
              <a:t>we are positioned to side with in a story.  (In Harry Potter, we are </a:t>
            </a:r>
            <a:r>
              <a:rPr lang="en-AU" u="sng" dirty="0">
                <a:solidFill>
                  <a:schemeClr val="bg1"/>
                </a:solidFill>
              </a:rPr>
              <a:t>pro</a:t>
            </a:r>
            <a:r>
              <a:rPr lang="en-AU" dirty="0">
                <a:solidFill>
                  <a:schemeClr val="bg1"/>
                </a:solidFill>
              </a:rPr>
              <a:t>-Harry and anti-</a:t>
            </a:r>
            <a:r>
              <a:rPr lang="en-AU" dirty="0" err="1">
                <a:solidFill>
                  <a:schemeClr val="bg1"/>
                </a:solidFill>
              </a:rPr>
              <a:t>Voldemort</a:t>
            </a:r>
            <a:r>
              <a:rPr lang="en-AU" dirty="0">
                <a:solidFill>
                  <a:schemeClr val="bg1"/>
                </a:solidFill>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312" y="3429000"/>
            <a:ext cx="4378116" cy="2460501"/>
          </a:xfrm>
          <a:prstGeom prst="rect">
            <a:avLst/>
          </a:prstGeom>
          <a:ln>
            <a:noFill/>
          </a:ln>
          <a:effectLst>
            <a:softEdge rad="112500"/>
          </a:effectLst>
        </p:spPr>
      </p:pic>
      <p:sp>
        <p:nvSpPr>
          <p:cNvPr id="7" name="Content Placeholder 3"/>
          <p:cNvSpPr>
            <a:spLocks noGrp="1"/>
          </p:cNvSpPr>
          <p:nvPr>
            <p:ph sz="half" idx="2"/>
          </p:nvPr>
        </p:nvSpPr>
        <p:spPr>
          <a:xfrm>
            <a:off x="323528" y="2852936"/>
            <a:ext cx="3984784" cy="3612629"/>
          </a:xfrm>
          <a:solidFill>
            <a:schemeClr val="tx1"/>
          </a:solidFill>
        </p:spPr>
        <p:txBody>
          <a:bodyPr>
            <a:normAutofit fontScale="92500" lnSpcReduction="10000"/>
          </a:bodyPr>
          <a:lstStyle/>
          <a:p>
            <a:pPr marL="0" indent="0">
              <a:buNone/>
            </a:pPr>
            <a:r>
              <a:rPr lang="en-AU" dirty="0" smtClean="0">
                <a:solidFill>
                  <a:schemeClr val="bg1"/>
                </a:solidFill>
              </a:rPr>
              <a:t>In </a:t>
            </a:r>
            <a:r>
              <a:rPr lang="en-AU" dirty="0">
                <a:solidFill>
                  <a:schemeClr val="bg1"/>
                </a:solidFill>
              </a:rPr>
              <a:t>fantasy fiction, the protagonist is usually the hero or heroine of the story.  The protagonist also develops or changes as the story goes on, becoming stronger, wiser or more skilled.  We call this character development</a:t>
            </a:r>
            <a:r>
              <a:rPr lang="en-AU" dirty="0" smtClean="0">
                <a:solidFill>
                  <a:schemeClr val="bg1"/>
                </a:solidFill>
              </a:rPr>
              <a:t>.</a:t>
            </a:r>
            <a:endParaRPr lang="en-AU" dirty="0">
              <a:solidFill>
                <a:schemeClr val="bg1"/>
              </a:solidFill>
            </a:endParaRPr>
          </a:p>
        </p:txBody>
      </p:sp>
    </p:spTree>
    <p:extLst>
      <p:ext uri="{BB962C8B-B14F-4D97-AF65-F5344CB8AC3E}">
        <p14:creationId xmlns:p14="http://schemas.microsoft.com/office/powerpoint/2010/main" val="575892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PROTAGONISTS</a:t>
            </a:r>
            <a:endParaRPr lang="en-AU" b="1" dirty="0">
              <a:solidFill>
                <a:schemeClr val="bg1"/>
              </a:solidFill>
            </a:endParaRPr>
          </a:p>
        </p:txBody>
      </p:sp>
      <p:sp>
        <p:nvSpPr>
          <p:cNvPr id="4" name="Content Placeholder 3"/>
          <p:cNvSpPr>
            <a:spLocks noGrp="1"/>
          </p:cNvSpPr>
          <p:nvPr>
            <p:ph sz="half" idx="2"/>
          </p:nvPr>
        </p:nvSpPr>
        <p:spPr>
          <a:xfrm>
            <a:off x="467544" y="1412776"/>
            <a:ext cx="4104456" cy="4680520"/>
          </a:xfrm>
          <a:solidFill>
            <a:schemeClr val="tx1"/>
          </a:solidFill>
        </p:spPr>
        <p:txBody>
          <a:bodyPr>
            <a:normAutofit fontScale="85000" lnSpcReduction="10000"/>
          </a:bodyPr>
          <a:lstStyle/>
          <a:p>
            <a:pPr marL="0" indent="0">
              <a:buNone/>
            </a:pPr>
            <a:endParaRPr lang="en-AU" dirty="0" smtClean="0">
              <a:solidFill>
                <a:schemeClr val="bg1"/>
              </a:solidFill>
            </a:endParaRPr>
          </a:p>
          <a:p>
            <a:pPr marL="514350" indent="-514350">
              <a:buFont typeface="+mj-lt"/>
              <a:buAutoNum type="arabicPeriod"/>
            </a:pPr>
            <a:r>
              <a:rPr lang="en-AU" dirty="0" smtClean="0">
                <a:solidFill>
                  <a:schemeClr val="bg1"/>
                </a:solidFill>
              </a:rPr>
              <a:t>Name as many fantasy protagonists as possible?</a:t>
            </a:r>
          </a:p>
          <a:p>
            <a:pPr marL="514350" indent="-514350">
              <a:buFont typeface="+mj-lt"/>
              <a:buAutoNum type="arabicPeriod"/>
            </a:pPr>
            <a:r>
              <a:rPr lang="en-AU" dirty="0" smtClean="0">
                <a:solidFill>
                  <a:schemeClr val="bg1"/>
                </a:solidFill>
              </a:rPr>
              <a:t>Would </a:t>
            </a:r>
            <a:r>
              <a:rPr lang="en-AU" dirty="0">
                <a:solidFill>
                  <a:schemeClr val="bg1"/>
                </a:solidFill>
              </a:rPr>
              <a:t>you consider all of them heroes?  Why/Why not?</a:t>
            </a:r>
          </a:p>
          <a:p>
            <a:pPr marL="514350" indent="-514350">
              <a:buFont typeface="+mj-lt"/>
              <a:buAutoNum type="arabicPeriod"/>
            </a:pPr>
            <a:r>
              <a:rPr lang="en-AU" dirty="0">
                <a:solidFill>
                  <a:schemeClr val="bg1"/>
                </a:solidFill>
              </a:rPr>
              <a:t>Choose one of the heroes you have mentioned and describe their character development.  (How and why did the character change or grow in the story?)</a:t>
            </a:r>
          </a:p>
          <a:p>
            <a:pPr marL="0" indent="0">
              <a:buNone/>
            </a:pPr>
            <a:endParaRPr lang="en-AU"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312" y="3429000"/>
            <a:ext cx="4378116" cy="2460501"/>
          </a:xfrm>
          <a:prstGeom prst="rect">
            <a:avLst/>
          </a:prstGeom>
          <a:ln>
            <a:noFill/>
          </a:ln>
          <a:effectLst>
            <a:softEdge rad="112500"/>
          </a:effectLst>
        </p:spPr>
      </p:pic>
    </p:spTree>
    <p:extLst>
      <p:ext uri="{BB962C8B-B14F-4D97-AF65-F5344CB8AC3E}">
        <p14:creationId xmlns:p14="http://schemas.microsoft.com/office/powerpoint/2010/main" val="373000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THE ANTI-HERO</a:t>
            </a:r>
            <a:endParaRPr lang="en-AU" b="1" dirty="0">
              <a:solidFill>
                <a:schemeClr val="bg1"/>
              </a:solidFill>
            </a:endParaRPr>
          </a:p>
        </p:txBody>
      </p:sp>
      <p:sp>
        <p:nvSpPr>
          <p:cNvPr id="4" name="Content Placeholder 3"/>
          <p:cNvSpPr>
            <a:spLocks noGrp="1"/>
          </p:cNvSpPr>
          <p:nvPr>
            <p:ph sz="half" idx="2"/>
          </p:nvPr>
        </p:nvSpPr>
        <p:spPr>
          <a:xfrm>
            <a:off x="179512" y="1412776"/>
            <a:ext cx="4392488" cy="5184576"/>
          </a:xfrm>
          <a:solidFill>
            <a:schemeClr val="tx1"/>
          </a:solidFill>
        </p:spPr>
        <p:txBody>
          <a:bodyPr>
            <a:normAutofit fontScale="85000" lnSpcReduction="20000"/>
          </a:bodyPr>
          <a:lstStyle/>
          <a:p>
            <a:pPr marL="0" indent="0">
              <a:buNone/>
            </a:pPr>
            <a:r>
              <a:rPr lang="en-AU" dirty="0" smtClean="0">
                <a:solidFill>
                  <a:schemeClr val="bg1"/>
                </a:solidFill>
              </a:rPr>
              <a:t>An </a:t>
            </a:r>
            <a:r>
              <a:rPr lang="en-AU" dirty="0">
                <a:solidFill>
                  <a:schemeClr val="bg1"/>
                </a:solidFill>
              </a:rPr>
              <a:t>anti-hero is NOT a villain. </a:t>
            </a:r>
            <a:br>
              <a:rPr lang="en-AU" dirty="0">
                <a:solidFill>
                  <a:schemeClr val="bg1"/>
                </a:solidFill>
              </a:rPr>
            </a:br>
            <a:r>
              <a:rPr lang="en-AU" dirty="0">
                <a:solidFill>
                  <a:schemeClr val="bg1"/>
                </a:solidFill>
              </a:rPr>
              <a:t/>
            </a:r>
            <a:br>
              <a:rPr lang="en-AU" dirty="0">
                <a:solidFill>
                  <a:schemeClr val="bg1"/>
                </a:solidFill>
              </a:rPr>
            </a:br>
            <a:r>
              <a:rPr lang="en-AU" dirty="0">
                <a:solidFill>
                  <a:schemeClr val="bg1"/>
                </a:solidFill>
              </a:rPr>
              <a:t>An anti-hero is a protagonist who is somehow flawed or does not have the usual qualities or attributes of a traditional hero.  S/he may not be brave or adventurous, honest or virtuous or may have some other flaw.</a:t>
            </a:r>
            <a:br>
              <a:rPr lang="en-AU" dirty="0">
                <a:solidFill>
                  <a:schemeClr val="bg1"/>
                </a:solidFill>
              </a:rPr>
            </a:br>
            <a:r>
              <a:rPr lang="en-AU" dirty="0">
                <a:solidFill>
                  <a:schemeClr val="bg1"/>
                </a:solidFill>
              </a:rPr>
              <a:t/>
            </a:r>
            <a:br>
              <a:rPr lang="en-AU" dirty="0">
                <a:solidFill>
                  <a:schemeClr val="bg1"/>
                </a:solidFill>
              </a:rPr>
            </a:br>
            <a:r>
              <a:rPr lang="en-AU" dirty="0">
                <a:solidFill>
                  <a:schemeClr val="bg1"/>
                </a:solidFill>
              </a:rPr>
              <a:t>Writers create anti-heroes because they are often much more interesting characters than traditional heroes.  They have more ability to develop and the reader is never quite sure what they will do</a:t>
            </a:r>
            <a:r>
              <a:rPr lang="en-AU" dirty="0" smtClean="0">
                <a:solidFill>
                  <a:schemeClr val="bg1"/>
                </a:solidFill>
              </a:rPr>
              <a:t>.</a:t>
            </a:r>
            <a:endParaRPr lang="en-AU"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882" y="2348880"/>
            <a:ext cx="4612612" cy="2592288"/>
          </a:xfrm>
          <a:prstGeom prst="rect">
            <a:avLst/>
          </a:prstGeom>
          <a:ln>
            <a:noFill/>
          </a:ln>
          <a:effectLst>
            <a:softEdge rad="112500"/>
          </a:effectLst>
        </p:spPr>
      </p:pic>
    </p:spTree>
    <p:extLst>
      <p:ext uri="{BB962C8B-B14F-4D97-AF65-F5344CB8AC3E}">
        <p14:creationId xmlns:p14="http://schemas.microsoft.com/office/powerpoint/2010/main" val="95414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THE ANTI-HERO</a:t>
            </a:r>
            <a:endParaRPr lang="en-AU" b="1" dirty="0">
              <a:solidFill>
                <a:schemeClr val="bg1"/>
              </a:solidFill>
            </a:endParaRPr>
          </a:p>
        </p:txBody>
      </p:sp>
      <p:sp>
        <p:nvSpPr>
          <p:cNvPr id="4" name="Content Placeholder 3"/>
          <p:cNvSpPr>
            <a:spLocks noGrp="1"/>
          </p:cNvSpPr>
          <p:nvPr>
            <p:ph sz="half" idx="2"/>
          </p:nvPr>
        </p:nvSpPr>
        <p:spPr>
          <a:xfrm>
            <a:off x="179512" y="4725144"/>
            <a:ext cx="8712968" cy="1872208"/>
          </a:xfrm>
          <a:solidFill>
            <a:schemeClr val="tx1"/>
          </a:solidFill>
        </p:spPr>
        <p:txBody>
          <a:bodyPr>
            <a:normAutofit lnSpcReduction="10000"/>
          </a:bodyPr>
          <a:lstStyle/>
          <a:p>
            <a:pPr marL="0" indent="0">
              <a:buNone/>
            </a:pPr>
            <a:r>
              <a:rPr lang="en-AU" dirty="0" smtClean="0">
                <a:solidFill>
                  <a:schemeClr val="bg1"/>
                </a:solidFill>
              </a:rPr>
              <a:t>Identify one anti-hero you have come across in a novel, film or television.</a:t>
            </a:r>
          </a:p>
          <a:p>
            <a:pPr marL="0" indent="0">
              <a:buNone/>
            </a:pPr>
            <a:endParaRPr lang="en-AU" sz="900" dirty="0" smtClean="0">
              <a:solidFill>
                <a:schemeClr val="bg1"/>
              </a:solidFill>
            </a:endParaRPr>
          </a:p>
          <a:p>
            <a:pPr marL="0" indent="0">
              <a:buNone/>
            </a:pPr>
            <a:r>
              <a:rPr lang="en-AU" dirty="0" smtClean="0">
                <a:solidFill>
                  <a:schemeClr val="bg1"/>
                </a:solidFill>
              </a:rPr>
              <a:t>Explain why it is that you consider this character an anti-hero.</a:t>
            </a:r>
            <a:endParaRPr lang="en-AU"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87" y="1315793"/>
            <a:ext cx="5904656" cy="3318417"/>
          </a:xfrm>
          <a:prstGeom prst="rect">
            <a:avLst/>
          </a:prstGeom>
          <a:ln>
            <a:noFill/>
          </a:ln>
          <a:effectLst>
            <a:softEdge rad="112500"/>
          </a:effectLst>
        </p:spPr>
      </p:pic>
    </p:spTree>
    <p:extLst>
      <p:ext uri="{BB962C8B-B14F-4D97-AF65-F5344CB8AC3E}">
        <p14:creationId xmlns:p14="http://schemas.microsoft.com/office/powerpoint/2010/main" val="2554956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ANTAGONISTS</a:t>
            </a:r>
            <a:endParaRPr lang="en-AU" b="1" dirty="0">
              <a:solidFill>
                <a:schemeClr val="bg1"/>
              </a:solidFill>
            </a:endParaRPr>
          </a:p>
        </p:txBody>
      </p:sp>
      <p:sp>
        <p:nvSpPr>
          <p:cNvPr id="4" name="Content Placeholder 3"/>
          <p:cNvSpPr>
            <a:spLocks noGrp="1"/>
          </p:cNvSpPr>
          <p:nvPr>
            <p:ph sz="half" idx="2"/>
          </p:nvPr>
        </p:nvSpPr>
        <p:spPr>
          <a:xfrm>
            <a:off x="467543" y="1412776"/>
            <a:ext cx="4392489" cy="4896544"/>
          </a:xfrm>
          <a:solidFill>
            <a:schemeClr val="tx1"/>
          </a:solidFill>
        </p:spPr>
        <p:txBody>
          <a:bodyPr>
            <a:normAutofit/>
          </a:bodyPr>
          <a:lstStyle/>
          <a:p>
            <a:pPr marL="0" indent="0">
              <a:buNone/>
            </a:pPr>
            <a:endParaRPr lang="en-AU" dirty="0" smtClean="0">
              <a:solidFill>
                <a:schemeClr val="bg1"/>
              </a:solidFill>
            </a:endParaRPr>
          </a:p>
          <a:p>
            <a:pPr marL="0" indent="0">
              <a:buNone/>
            </a:pPr>
            <a:r>
              <a:rPr lang="en-AU" dirty="0">
                <a:solidFill>
                  <a:schemeClr val="bg1"/>
                </a:solidFill>
              </a:rPr>
              <a:t>The antagonist of the story is the person we are positioned to dislike or the person/creature that stands in the way of the hero's success.</a:t>
            </a:r>
            <a:br>
              <a:rPr lang="en-AU" dirty="0">
                <a:solidFill>
                  <a:schemeClr val="bg1"/>
                </a:solidFill>
              </a:rPr>
            </a:br>
            <a:r>
              <a:rPr lang="en-AU" dirty="0">
                <a:solidFill>
                  <a:schemeClr val="bg1"/>
                </a:solidFill>
              </a:rPr>
              <a:t/>
            </a:r>
            <a:br>
              <a:rPr lang="en-AU" dirty="0">
                <a:solidFill>
                  <a:schemeClr val="bg1"/>
                </a:solidFill>
              </a:rPr>
            </a:br>
            <a:r>
              <a:rPr lang="en-AU" dirty="0">
                <a:solidFill>
                  <a:schemeClr val="bg1"/>
                </a:solidFill>
              </a:rPr>
              <a:t>In fantasy fiction, the antagonist is often referred to as a villain</a:t>
            </a:r>
            <a:r>
              <a:rPr lang="en-AU" dirty="0" smtClean="0">
                <a:solidFill>
                  <a:schemeClr val="bg1"/>
                </a:solidFill>
              </a:rPr>
              <a:t>.</a:t>
            </a:r>
            <a:endParaRPr lang="en-AU"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1" y="1772816"/>
            <a:ext cx="3846004" cy="3461404"/>
          </a:xfrm>
          <a:prstGeom prst="rect">
            <a:avLst/>
          </a:prstGeom>
          <a:ln>
            <a:noFill/>
          </a:ln>
          <a:effectLst>
            <a:softEdge rad="112500"/>
          </a:effectLst>
        </p:spPr>
      </p:pic>
    </p:spTree>
    <p:extLst>
      <p:ext uri="{BB962C8B-B14F-4D97-AF65-F5344CB8AC3E}">
        <p14:creationId xmlns:p14="http://schemas.microsoft.com/office/powerpoint/2010/main" val="362235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ANTAGONISTS</a:t>
            </a:r>
            <a:endParaRPr lang="en-AU" b="1" dirty="0">
              <a:solidFill>
                <a:schemeClr val="bg1"/>
              </a:solidFill>
            </a:endParaRPr>
          </a:p>
        </p:txBody>
      </p:sp>
      <p:sp>
        <p:nvSpPr>
          <p:cNvPr id="4" name="Content Placeholder 3"/>
          <p:cNvSpPr>
            <a:spLocks noGrp="1"/>
          </p:cNvSpPr>
          <p:nvPr>
            <p:ph sz="half" idx="2"/>
          </p:nvPr>
        </p:nvSpPr>
        <p:spPr>
          <a:xfrm>
            <a:off x="467543" y="1412776"/>
            <a:ext cx="4320481" cy="4896544"/>
          </a:xfrm>
          <a:solidFill>
            <a:schemeClr val="tx1"/>
          </a:solidFill>
        </p:spPr>
        <p:txBody>
          <a:bodyPr>
            <a:normAutofit fontScale="85000" lnSpcReduction="20000"/>
          </a:bodyPr>
          <a:lstStyle/>
          <a:p>
            <a:pPr marL="0" indent="0">
              <a:buNone/>
            </a:pPr>
            <a:r>
              <a:rPr lang="en-AU" dirty="0">
                <a:solidFill>
                  <a:schemeClr val="bg1"/>
                </a:solidFill>
              </a:rPr>
              <a:t/>
            </a:r>
            <a:br>
              <a:rPr lang="en-AU" dirty="0">
                <a:solidFill>
                  <a:schemeClr val="bg1"/>
                </a:solidFill>
              </a:rPr>
            </a:br>
            <a:r>
              <a:rPr lang="en-AU" dirty="0">
                <a:solidFill>
                  <a:schemeClr val="bg1"/>
                </a:solidFill>
              </a:rPr>
              <a:t>Some fantasy antagonists are pure evil but some of the most terrifying fantasy villains are those for whom we feel some sympathy.  Snow White's stepmother with her fading beauty and the terribly rejected Tom Riddle in </a:t>
            </a:r>
            <a:r>
              <a:rPr lang="en-AU" i="1" dirty="0">
                <a:solidFill>
                  <a:schemeClr val="bg1"/>
                </a:solidFill>
              </a:rPr>
              <a:t>Harry Potter</a:t>
            </a:r>
            <a:r>
              <a:rPr lang="en-AU" dirty="0">
                <a:solidFill>
                  <a:schemeClr val="bg1"/>
                </a:solidFill>
              </a:rPr>
              <a:t> are antagonists with whom the audience can momentarily empathise.  Perhaps their moments of humanity make them more realistic and therefore, more frightening</a:t>
            </a:r>
            <a:r>
              <a:rPr lang="en-AU" dirty="0" smtClean="0">
                <a:solidFill>
                  <a:schemeClr val="bg1"/>
                </a:solidFill>
              </a:rPr>
              <a:t>.</a:t>
            </a:r>
            <a:endParaRPr lang="en-AU"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991021"/>
            <a:ext cx="4062029" cy="3655826"/>
          </a:xfrm>
          <a:prstGeom prst="rect">
            <a:avLst/>
          </a:prstGeom>
          <a:ln>
            <a:noFill/>
          </a:ln>
          <a:effectLst>
            <a:softEdge rad="112500"/>
          </a:effectLst>
        </p:spPr>
      </p:pic>
    </p:spTree>
    <p:extLst>
      <p:ext uri="{BB962C8B-B14F-4D97-AF65-F5344CB8AC3E}">
        <p14:creationId xmlns:p14="http://schemas.microsoft.com/office/powerpoint/2010/main" val="379239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3"/>
            <a:ext cx="9144000" cy="6895486"/>
          </a:xfrm>
          <a:prstGeom prst="rect">
            <a:avLst/>
          </a:prstGeom>
        </p:spPr>
      </p:pic>
      <p:sp>
        <p:nvSpPr>
          <p:cNvPr id="2" name="Title 1"/>
          <p:cNvSpPr>
            <a:spLocks noGrp="1"/>
          </p:cNvSpPr>
          <p:nvPr>
            <p:ph type="title"/>
          </p:nvPr>
        </p:nvSpPr>
        <p:spPr/>
        <p:txBody>
          <a:bodyPr/>
          <a:lstStyle/>
          <a:p>
            <a:r>
              <a:rPr lang="en-AU" b="1" dirty="0" smtClean="0">
                <a:solidFill>
                  <a:schemeClr val="bg1"/>
                </a:solidFill>
              </a:rPr>
              <a:t>ANTAGONISTS</a:t>
            </a:r>
            <a:endParaRPr lang="en-AU" b="1" dirty="0">
              <a:solidFill>
                <a:schemeClr val="bg1"/>
              </a:solidFill>
            </a:endParaRPr>
          </a:p>
        </p:txBody>
      </p:sp>
      <p:sp>
        <p:nvSpPr>
          <p:cNvPr id="4" name="Content Placeholder 3"/>
          <p:cNvSpPr>
            <a:spLocks noGrp="1"/>
          </p:cNvSpPr>
          <p:nvPr>
            <p:ph sz="half" idx="2"/>
          </p:nvPr>
        </p:nvSpPr>
        <p:spPr>
          <a:xfrm>
            <a:off x="467544" y="1412776"/>
            <a:ext cx="3816424" cy="4320480"/>
          </a:xfrm>
          <a:solidFill>
            <a:schemeClr val="tx1"/>
          </a:solidFill>
        </p:spPr>
        <p:txBody>
          <a:bodyPr>
            <a:normAutofit fontScale="92500"/>
          </a:bodyPr>
          <a:lstStyle/>
          <a:p>
            <a:pPr marL="0" indent="0">
              <a:buNone/>
            </a:pPr>
            <a:r>
              <a:rPr lang="en-AU" dirty="0" smtClean="0">
                <a:solidFill>
                  <a:schemeClr val="bg1"/>
                </a:solidFill>
              </a:rPr>
              <a:t>Villains </a:t>
            </a:r>
            <a:r>
              <a:rPr lang="en-AU" dirty="0">
                <a:solidFill>
                  <a:schemeClr val="bg1"/>
                </a:solidFill>
              </a:rPr>
              <a:t>in fantasy fiction usually represent the idea of evil.  Though the characters are fictional, the causes of their evil are often very real - a broken heart that turns a normal person bitter and twisted; jealousy; a harsh, unloving childhood; rejection; etc.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9" y="1772815"/>
            <a:ext cx="4494076" cy="4044669"/>
          </a:xfrm>
          <a:prstGeom prst="rect">
            <a:avLst/>
          </a:prstGeom>
          <a:ln>
            <a:noFill/>
          </a:ln>
          <a:effectLst>
            <a:softEdge rad="112500"/>
          </a:effectLst>
        </p:spPr>
      </p:pic>
    </p:spTree>
    <p:extLst>
      <p:ext uri="{BB962C8B-B14F-4D97-AF65-F5344CB8AC3E}">
        <p14:creationId xmlns:p14="http://schemas.microsoft.com/office/powerpoint/2010/main" val="255640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195</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Heroes and Villains</vt:lpstr>
      <vt:lpstr>LEARNING GOALS</vt:lpstr>
      <vt:lpstr>PROTAGONISTS</vt:lpstr>
      <vt:lpstr>PROTAGONISTS</vt:lpstr>
      <vt:lpstr>THE ANTI-HERO</vt:lpstr>
      <vt:lpstr>THE ANTI-HERO</vt:lpstr>
      <vt:lpstr>ANTAGONISTS</vt:lpstr>
      <vt:lpstr>ANTAGONISTS</vt:lpstr>
      <vt:lpstr>ANTAGONISTS</vt:lpstr>
      <vt:lpstr>ANTAGONISTS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and Villains</dc:title>
  <dc:creator>Giles, Elizabeth</dc:creator>
  <cp:lastModifiedBy>Giles, Elizabeth</cp:lastModifiedBy>
  <cp:revision>9</cp:revision>
  <dcterms:created xsi:type="dcterms:W3CDTF">2017-07-25T23:18:11Z</dcterms:created>
  <dcterms:modified xsi:type="dcterms:W3CDTF">2017-07-26T02:32:08Z</dcterms:modified>
</cp:coreProperties>
</file>